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95" r:id="rId2"/>
    <p:sldId id="296" r:id="rId3"/>
    <p:sldId id="297" r:id="rId4"/>
    <p:sldId id="298" r:id="rId5"/>
    <p:sldId id="29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49"/>
    <p:restoredTop sz="96197"/>
  </p:normalViewPr>
  <p:slideViewPr>
    <p:cSldViewPr snapToGrid="0" snapToObjects="1">
      <p:cViewPr varScale="1">
        <p:scale>
          <a:sx n="59" d="100"/>
          <a:sy n="59" d="100"/>
        </p:scale>
        <p:origin x="12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DF06DC-B124-B54D-879D-81A4F80FC8D8}" type="datetimeFigureOut">
              <a:rPr lang="en-US" smtClean="0"/>
              <a:t>5/20/2022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3644F-C8D6-7C47-A096-8A76C900E2D6}" type="slidenum">
              <a:rPr lang="en-US" smtClean="0"/>
              <a:t>‹#›</a:t>
            </a:fld>
            <a:endParaRPr lang="en-US"/>
          </a:p>
        </p:txBody>
      </p:sp>
    </p:spTree>
    <p:extLst>
      <p:ext uri="{BB962C8B-B14F-4D97-AF65-F5344CB8AC3E}">
        <p14:creationId xmlns:p14="http://schemas.microsoft.com/office/powerpoint/2010/main" val="3131883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63644F-C8D6-7C47-A096-8A76C900E2D6}" type="slidenum">
              <a:rPr lang="en-US" smtClean="0"/>
              <a:t>1</a:t>
            </a:fld>
            <a:endParaRPr lang="en-US"/>
          </a:p>
        </p:txBody>
      </p:sp>
    </p:spTree>
    <p:extLst>
      <p:ext uri="{BB962C8B-B14F-4D97-AF65-F5344CB8AC3E}">
        <p14:creationId xmlns:p14="http://schemas.microsoft.com/office/powerpoint/2010/main" val="908132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Campaign is Indigenous focused – what do indigenous communities need, not just what can the non-indigenous world learn from TIK -- Logistical challenges for involving indigenous delegates</a:t>
            </a:r>
          </a:p>
        </p:txBody>
      </p:sp>
      <p:sp>
        <p:nvSpPr>
          <p:cNvPr id="4" name="Slide Number Placeholder 3"/>
          <p:cNvSpPr>
            <a:spLocks noGrp="1"/>
          </p:cNvSpPr>
          <p:nvPr>
            <p:ph type="sldNum" sz="quarter" idx="5"/>
          </p:nvPr>
        </p:nvSpPr>
        <p:spPr/>
        <p:txBody>
          <a:bodyPr/>
          <a:lstStyle/>
          <a:p>
            <a:fld id="{C263644F-C8D6-7C47-A096-8A76C900E2D6}" type="slidenum">
              <a:rPr lang="en-US" smtClean="0"/>
              <a:t>2</a:t>
            </a:fld>
            <a:endParaRPr lang="en-US"/>
          </a:p>
        </p:txBody>
      </p:sp>
    </p:spTree>
    <p:extLst>
      <p:ext uri="{BB962C8B-B14F-4D97-AF65-F5344CB8AC3E}">
        <p14:creationId xmlns:p14="http://schemas.microsoft.com/office/powerpoint/2010/main" val="2252162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Challenges: Language (not just the 6 United Nations Languages – cultural appropriateness – adapting key best practices (e.g., 10 essentials for making cities resilient)</a:t>
            </a:r>
          </a:p>
        </p:txBody>
      </p:sp>
      <p:sp>
        <p:nvSpPr>
          <p:cNvPr id="4" name="Slide Number Placeholder 3"/>
          <p:cNvSpPr>
            <a:spLocks noGrp="1"/>
          </p:cNvSpPr>
          <p:nvPr>
            <p:ph type="sldNum" sz="quarter" idx="5"/>
          </p:nvPr>
        </p:nvSpPr>
        <p:spPr/>
        <p:txBody>
          <a:bodyPr/>
          <a:lstStyle/>
          <a:p>
            <a:fld id="{C263644F-C8D6-7C47-A096-8A76C900E2D6}" type="slidenum">
              <a:rPr lang="en-US" smtClean="0"/>
              <a:t>3</a:t>
            </a:fld>
            <a:endParaRPr lang="en-US"/>
          </a:p>
        </p:txBody>
      </p:sp>
    </p:spTree>
    <p:extLst>
      <p:ext uri="{BB962C8B-B14F-4D97-AF65-F5344CB8AC3E}">
        <p14:creationId xmlns:p14="http://schemas.microsoft.com/office/powerpoint/2010/main" val="533847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 network: New Zealand/</a:t>
            </a:r>
            <a:r>
              <a:rPr lang="en-US" dirty="0" err="1"/>
              <a:t>Maori</a:t>
            </a:r>
            <a:r>
              <a:rPr lang="en-US" dirty="0"/>
              <a:t> – Canada First Nations – NCAI - </a:t>
            </a:r>
            <a:r>
              <a:rPr lang="en-US" sz="1200" b="0" i="0" kern="1200" dirty="0">
                <a:solidFill>
                  <a:schemeClr val="tx1"/>
                </a:solidFill>
                <a:effectLst/>
                <a:latin typeface="+mn-lt"/>
                <a:ea typeface="+mn-ea"/>
                <a:cs typeface="+mn-cs"/>
              </a:rPr>
              <a:t>American Indian Higher Education Consortium (AIHEC) – NCARR Rising Voices Center for Indigenous and Earth Sciences</a:t>
            </a:r>
            <a:endParaRPr lang="en-US" dirty="0"/>
          </a:p>
        </p:txBody>
      </p:sp>
      <p:sp>
        <p:nvSpPr>
          <p:cNvPr id="4" name="Slide Number Placeholder 3"/>
          <p:cNvSpPr>
            <a:spLocks noGrp="1"/>
          </p:cNvSpPr>
          <p:nvPr>
            <p:ph type="sldNum" sz="quarter" idx="5"/>
          </p:nvPr>
        </p:nvSpPr>
        <p:spPr/>
        <p:txBody>
          <a:bodyPr/>
          <a:lstStyle/>
          <a:p>
            <a:fld id="{C263644F-C8D6-7C47-A096-8A76C900E2D6}" type="slidenum">
              <a:rPr lang="en-US" smtClean="0"/>
              <a:t>4</a:t>
            </a:fld>
            <a:endParaRPr lang="en-US"/>
          </a:p>
        </p:txBody>
      </p:sp>
    </p:spTree>
    <p:extLst>
      <p:ext uri="{BB962C8B-B14F-4D97-AF65-F5344CB8AC3E}">
        <p14:creationId xmlns:p14="http://schemas.microsoft.com/office/powerpoint/2010/main" val="3051184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2BC1C-5776-A7D3-9889-5CD80E9DA8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6B259E-D4B4-D738-B112-E8B9F724B7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D5448A-7D20-7506-D7E2-76CABE9F0431}"/>
              </a:ext>
            </a:extLst>
          </p:cNvPr>
          <p:cNvSpPr>
            <a:spLocks noGrp="1"/>
          </p:cNvSpPr>
          <p:nvPr>
            <p:ph type="dt" sz="half" idx="10"/>
          </p:nvPr>
        </p:nvSpPr>
        <p:spPr/>
        <p:txBody>
          <a:bodyPr/>
          <a:lstStyle/>
          <a:p>
            <a:fld id="{98773FC9-13E1-CF46-AC97-127FE5BB846D}" type="datetimeFigureOut">
              <a:rPr lang="en-US" smtClean="0"/>
              <a:t>5/20/2022</a:t>
            </a:fld>
            <a:endParaRPr lang="en-US" dirty="0"/>
          </a:p>
        </p:txBody>
      </p:sp>
      <p:sp>
        <p:nvSpPr>
          <p:cNvPr id="5" name="Footer Placeholder 4">
            <a:extLst>
              <a:ext uri="{FF2B5EF4-FFF2-40B4-BE49-F238E27FC236}">
                <a16:creationId xmlns:a16="http://schemas.microsoft.com/office/drawing/2014/main" id="{659C1F49-3387-21D9-C095-3DCCDF5643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E37E38-54CA-2573-2170-65BF82BBCCB0}"/>
              </a:ext>
            </a:extLst>
          </p:cNvPr>
          <p:cNvSpPr>
            <a:spLocks noGrp="1"/>
          </p:cNvSpPr>
          <p:nvPr>
            <p:ph type="sldNum" sz="quarter" idx="12"/>
          </p:nvPr>
        </p:nvSpPr>
        <p:spPr/>
        <p:txBody>
          <a:bodyPr/>
          <a:lstStyle/>
          <a:p>
            <a:fld id="{7B18BD26-0826-D742-9EF1-ABE30214CAD9}" type="slidenum">
              <a:rPr lang="en-US" smtClean="0"/>
              <a:t>‹#›</a:t>
            </a:fld>
            <a:endParaRPr lang="en-US" dirty="0"/>
          </a:p>
        </p:txBody>
      </p:sp>
    </p:spTree>
    <p:extLst>
      <p:ext uri="{BB962C8B-B14F-4D97-AF65-F5344CB8AC3E}">
        <p14:creationId xmlns:p14="http://schemas.microsoft.com/office/powerpoint/2010/main" val="206745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1853F-65D4-5425-D23C-E8FE5A304F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E1E63B-D36B-A41A-F0BE-741C1D40D9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BD769-D9B3-34C6-0FE1-0CDCE609BF12}"/>
              </a:ext>
            </a:extLst>
          </p:cNvPr>
          <p:cNvSpPr>
            <a:spLocks noGrp="1"/>
          </p:cNvSpPr>
          <p:nvPr>
            <p:ph type="dt" sz="half" idx="10"/>
          </p:nvPr>
        </p:nvSpPr>
        <p:spPr/>
        <p:txBody>
          <a:bodyPr/>
          <a:lstStyle/>
          <a:p>
            <a:fld id="{98773FC9-13E1-CF46-AC97-127FE5BB846D}" type="datetimeFigureOut">
              <a:rPr lang="en-US" smtClean="0"/>
              <a:t>5/20/2022</a:t>
            </a:fld>
            <a:endParaRPr lang="en-US" dirty="0"/>
          </a:p>
        </p:txBody>
      </p:sp>
      <p:sp>
        <p:nvSpPr>
          <p:cNvPr id="5" name="Footer Placeholder 4">
            <a:extLst>
              <a:ext uri="{FF2B5EF4-FFF2-40B4-BE49-F238E27FC236}">
                <a16:creationId xmlns:a16="http://schemas.microsoft.com/office/drawing/2014/main" id="{D44C20BA-A8F4-1456-582E-0E4D4046CA1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77C83E-3AA8-B981-6A8F-BB154D0B89B3}"/>
              </a:ext>
            </a:extLst>
          </p:cNvPr>
          <p:cNvSpPr>
            <a:spLocks noGrp="1"/>
          </p:cNvSpPr>
          <p:nvPr>
            <p:ph type="sldNum" sz="quarter" idx="12"/>
          </p:nvPr>
        </p:nvSpPr>
        <p:spPr/>
        <p:txBody>
          <a:bodyPr/>
          <a:lstStyle/>
          <a:p>
            <a:fld id="{7B18BD26-0826-D742-9EF1-ABE30214CAD9}" type="slidenum">
              <a:rPr lang="en-US" smtClean="0"/>
              <a:t>‹#›</a:t>
            </a:fld>
            <a:endParaRPr lang="en-US" dirty="0"/>
          </a:p>
        </p:txBody>
      </p:sp>
    </p:spTree>
    <p:extLst>
      <p:ext uri="{BB962C8B-B14F-4D97-AF65-F5344CB8AC3E}">
        <p14:creationId xmlns:p14="http://schemas.microsoft.com/office/powerpoint/2010/main" val="211802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000ABD-F303-BD9B-6616-222A25054A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B49632-178D-B70A-5BC6-873ED51A26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0BBD6F-4F27-030A-8BE8-15E1D5EE6DDF}"/>
              </a:ext>
            </a:extLst>
          </p:cNvPr>
          <p:cNvSpPr>
            <a:spLocks noGrp="1"/>
          </p:cNvSpPr>
          <p:nvPr>
            <p:ph type="dt" sz="half" idx="10"/>
          </p:nvPr>
        </p:nvSpPr>
        <p:spPr/>
        <p:txBody>
          <a:bodyPr/>
          <a:lstStyle/>
          <a:p>
            <a:fld id="{98773FC9-13E1-CF46-AC97-127FE5BB846D}" type="datetimeFigureOut">
              <a:rPr lang="en-US" smtClean="0"/>
              <a:t>5/20/2022</a:t>
            </a:fld>
            <a:endParaRPr lang="en-US" dirty="0"/>
          </a:p>
        </p:txBody>
      </p:sp>
      <p:sp>
        <p:nvSpPr>
          <p:cNvPr id="5" name="Footer Placeholder 4">
            <a:extLst>
              <a:ext uri="{FF2B5EF4-FFF2-40B4-BE49-F238E27FC236}">
                <a16:creationId xmlns:a16="http://schemas.microsoft.com/office/drawing/2014/main" id="{690D194E-FA72-B408-AC83-97072130F2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54BBCE-F54C-87B3-4E4A-06CE922B6676}"/>
              </a:ext>
            </a:extLst>
          </p:cNvPr>
          <p:cNvSpPr>
            <a:spLocks noGrp="1"/>
          </p:cNvSpPr>
          <p:nvPr>
            <p:ph type="sldNum" sz="quarter" idx="12"/>
          </p:nvPr>
        </p:nvSpPr>
        <p:spPr/>
        <p:txBody>
          <a:bodyPr/>
          <a:lstStyle/>
          <a:p>
            <a:fld id="{7B18BD26-0826-D742-9EF1-ABE30214CAD9}" type="slidenum">
              <a:rPr lang="en-US" smtClean="0"/>
              <a:t>‹#›</a:t>
            </a:fld>
            <a:endParaRPr lang="en-US" dirty="0"/>
          </a:p>
        </p:txBody>
      </p:sp>
    </p:spTree>
    <p:extLst>
      <p:ext uri="{BB962C8B-B14F-4D97-AF65-F5344CB8AC3E}">
        <p14:creationId xmlns:p14="http://schemas.microsoft.com/office/powerpoint/2010/main" val="289212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A248A-D14C-388F-1A4D-03C7A3D054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A65876-39F3-9EAE-2591-ABBBE88168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A8A6FE-06C9-9956-BBF7-FFE1EB22AD14}"/>
              </a:ext>
            </a:extLst>
          </p:cNvPr>
          <p:cNvSpPr>
            <a:spLocks noGrp="1"/>
          </p:cNvSpPr>
          <p:nvPr>
            <p:ph type="dt" sz="half" idx="10"/>
          </p:nvPr>
        </p:nvSpPr>
        <p:spPr/>
        <p:txBody>
          <a:bodyPr/>
          <a:lstStyle/>
          <a:p>
            <a:fld id="{98773FC9-13E1-CF46-AC97-127FE5BB846D}" type="datetimeFigureOut">
              <a:rPr lang="en-US" smtClean="0"/>
              <a:t>5/20/2022</a:t>
            </a:fld>
            <a:endParaRPr lang="en-US" dirty="0"/>
          </a:p>
        </p:txBody>
      </p:sp>
      <p:sp>
        <p:nvSpPr>
          <p:cNvPr id="5" name="Footer Placeholder 4">
            <a:extLst>
              <a:ext uri="{FF2B5EF4-FFF2-40B4-BE49-F238E27FC236}">
                <a16:creationId xmlns:a16="http://schemas.microsoft.com/office/drawing/2014/main" id="{5F1115E4-614C-01E0-6C6A-8745432D02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E6DE9C3-EEB9-0709-E3CB-72DD9E29EDFB}"/>
              </a:ext>
            </a:extLst>
          </p:cNvPr>
          <p:cNvSpPr>
            <a:spLocks noGrp="1"/>
          </p:cNvSpPr>
          <p:nvPr>
            <p:ph type="sldNum" sz="quarter" idx="12"/>
          </p:nvPr>
        </p:nvSpPr>
        <p:spPr/>
        <p:txBody>
          <a:bodyPr/>
          <a:lstStyle/>
          <a:p>
            <a:fld id="{7B18BD26-0826-D742-9EF1-ABE30214CAD9}" type="slidenum">
              <a:rPr lang="en-US" smtClean="0"/>
              <a:t>‹#›</a:t>
            </a:fld>
            <a:endParaRPr lang="en-US" dirty="0"/>
          </a:p>
        </p:txBody>
      </p:sp>
    </p:spTree>
    <p:extLst>
      <p:ext uri="{BB962C8B-B14F-4D97-AF65-F5344CB8AC3E}">
        <p14:creationId xmlns:p14="http://schemas.microsoft.com/office/powerpoint/2010/main" val="18518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CA344-99B8-BF71-2422-02A052A8AC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4EB5D7-9559-DB96-DE18-C175487378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AB5F1F-D719-1D31-EC70-C2548D0DBE61}"/>
              </a:ext>
            </a:extLst>
          </p:cNvPr>
          <p:cNvSpPr>
            <a:spLocks noGrp="1"/>
          </p:cNvSpPr>
          <p:nvPr>
            <p:ph type="dt" sz="half" idx="10"/>
          </p:nvPr>
        </p:nvSpPr>
        <p:spPr/>
        <p:txBody>
          <a:bodyPr/>
          <a:lstStyle/>
          <a:p>
            <a:fld id="{98773FC9-13E1-CF46-AC97-127FE5BB846D}" type="datetimeFigureOut">
              <a:rPr lang="en-US" smtClean="0"/>
              <a:t>5/20/2022</a:t>
            </a:fld>
            <a:endParaRPr lang="en-US" dirty="0"/>
          </a:p>
        </p:txBody>
      </p:sp>
      <p:sp>
        <p:nvSpPr>
          <p:cNvPr id="5" name="Footer Placeholder 4">
            <a:extLst>
              <a:ext uri="{FF2B5EF4-FFF2-40B4-BE49-F238E27FC236}">
                <a16:creationId xmlns:a16="http://schemas.microsoft.com/office/drawing/2014/main" id="{A86FC442-1922-15C1-DA59-685D096534B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5E1093-A929-A6A7-569C-20DDE757521D}"/>
              </a:ext>
            </a:extLst>
          </p:cNvPr>
          <p:cNvSpPr>
            <a:spLocks noGrp="1"/>
          </p:cNvSpPr>
          <p:nvPr>
            <p:ph type="sldNum" sz="quarter" idx="12"/>
          </p:nvPr>
        </p:nvSpPr>
        <p:spPr/>
        <p:txBody>
          <a:bodyPr/>
          <a:lstStyle/>
          <a:p>
            <a:fld id="{7B18BD26-0826-D742-9EF1-ABE30214CAD9}" type="slidenum">
              <a:rPr lang="en-US" smtClean="0"/>
              <a:t>‹#›</a:t>
            </a:fld>
            <a:endParaRPr lang="en-US" dirty="0"/>
          </a:p>
        </p:txBody>
      </p:sp>
    </p:spTree>
    <p:extLst>
      <p:ext uri="{BB962C8B-B14F-4D97-AF65-F5344CB8AC3E}">
        <p14:creationId xmlns:p14="http://schemas.microsoft.com/office/powerpoint/2010/main" val="2146718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418C-BF58-7C2A-FD4B-15B6C6FD37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FB59DD-E122-961F-B62A-E06A3A44E7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7554DF-CF03-4164-409E-0EADC69D78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538725-8CA6-5682-63F0-CA196B180DEE}"/>
              </a:ext>
            </a:extLst>
          </p:cNvPr>
          <p:cNvSpPr>
            <a:spLocks noGrp="1"/>
          </p:cNvSpPr>
          <p:nvPr>
            <p:ph type="dt" sz="half" idx="10"/>
          </p:nvPr>
        </p:nvSpPr>
        <p:spPr/>
        <p:txBody>
          <a:bodyPr/>
          <a:lstStyle/>
          <a:p>
            <a:fld id="{98773FC9-13E1-CF46-AC97-127FE5BB846D}" type="datetimeFigureOut">
              <a:rPr lang="en-US" smtClean="0"/>
              <a:t>5/20/2022</a:t>
            </a:fld>
            <a:endParaRPr lang="en-US" dirty="0"/>
          </a:p>
        </p:txBody>
      </p:sp>
      <p:sp>
        <p:nvSpPr>
          <p:cNvPr id="6" name="Footer Placeholder 5">
            <a:extLst>
              <a:ext uri="{FF2B5EF4-FFF2-40B4-BE49-F238E27FC236}">
                <a16:creationId xmlns:a16="http://schemas.microsoft.com/office/drawing/2014/main" id="{B29CB541-F71A-8FE3-66FE-572AC8B4181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7B12106-E969-EBA3-A3DD-CA904F51AD6B}"/>
              </a:ext>
            </a:extLst>
          </p:cNvPr>
          <p:cNvSpPr>
            <a:spLocks noGrp="1"/>
          </p:cNvSpPr>
          <p:nvPr>
            <p:ph type="sldNum" sz="quarter" idx="12"/>
          </p:nvPr>
        </p:nvSpPr>
        <p:spPr/>
        <p:txBody>
          <a:bodyPr/>
          <a:lstStyle/>
          <a:p>
            <a:fld id="{7B18BD26-0826-D742-9EF1-ABE30214CAD9}" type="slidenum">
              <a:rPr lang="en-US" smtClean="0"/>
              <a:t>‹#›</a:t>
            </a:fld>
            <a:endParaRPr lang="en-US" dirty="0"/>
          </a:p>
        </p:txBody>
      </p:sp>
    </p:spTree>
    <p:extLst>
      <p:ext uri="{BB962C8B-B14F-4D97-AF65-F5344CB8AC3E}">
        <p14:creationId xmlns:p14="http://schemas.microsoft.com/office/powerpoint/2010/main" val="227099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2CC8F-67C6-76A0-BA2B-15757D8703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BA7C76-BA58-69F3-E1D1-740514A0D7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13D36A-2779-27E6-B807-920B0E9C5D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1F1CBE-B03A-F396-BE48-A82C93CE38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C8A503-86A3-5A2E-DFA0-FD2C2FAEC5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410631-55D2-399F-4F7B-0C240CB75523}"/>
              </a:ext>
            </a:extLst>
          </p:cNvPr>
          <p:cNvSpPr>
            <a:spLocks noGrp="1"/>
          </p:cNvSpPr>
          <p:nvPr>
            <p:ph type="dt" sz="half" idx="10"/>
          </p:nvPr>
        </p:nvSpPr>
        <p:spPr/>
        <p:txBody>
          <a:bodyPr/>
          <a:lstStyle/>
          <a:p>
            <a:fld id="{98773FC9-13E1-CF46-AC97-127FE5BB846D}" type="datetimeFigureOut">
              <a:rPr lang="en-US" smtClean="0"/>
              <a:t>5/20/2022</a:t>
            </a:fld>
            <a:endParaRPr lang="en-US" dirty="0"/>
          </a:p>
        </p:txBody>
      </p:sp>
      <p:sp>
        <p:nvSpPr>
          <p:cNvPr id="8" name="Footer Placeholder 7">
            <a:extLst>
              <a:ext uri="{FF2B5EF4-FFF2-40B4-BE49-F238E27FC236}">
                <a16:creationId xmlns:a16="http://schemas.microsoft.com/office/drawing/2014/main" id="{4B68410B-4710-F4D0-E9F3-CA19AF910CD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B9A971C-2D72-6473-AC72-07BFF3DD3F39}"/>
              </a:ext>
            </a:extLst>
          </p:cNvPr>
          <p:cNvSpPr>
            <a:spLocks noGrp="1"/>
          </p:cNvSpPr>
          <p:nvPr>
            <p:ph type="sldNum" sz="quarter" idx="12"/>
          </p:nvPr>
        </p:nvSpPr>
        <p:spPr/>
        <p:txBody>
          <a:bodyPr/>
          <a:lstStyle/>
          <a:p>
            <a:fld id="{7B18BD26-0826-D742-9EF1-ABE30214CAD9}" type="slidenum">
              <a:rPr lang="en-US" smtClean="0"/>
              <a:t>‹#›</a:t>
            </a:fld>
            <a:endParaRPr lang="en-US" dirty="0"/>
          </a:p>
        </p:txBody>
      </p:sp>
    </p:spTree>
    <p:extLst>
      <p:ext uri="{BB962C8B-B14F-4D97-AF65-F5344CB8AC3E}">
        <p14:creationId xmlns:p14="http://schemas.microsoft.com/office/powerpoint/2010/main" val="3598135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2938C-D70D-61D3-B535-D25B987B04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F6A22E-1EC0-C4CE-878D-63061A0E6120}"/>
              </a:ext>
            </a:extLst>
          </p:cNvPr>
          <p:cNvSpPr>
            <a:spLocks noGrp="1"/>
          </p:cNvSpPr>
          <p:nvPr>
            <p:ph type="dt" sz="half" idx="10"/>
          </p:nvPr>
        </p:nvSpPr>
        <p:spPr/>
        <p:txBody>
          <a:bodyPr/>
          <a:lstStyle/>
          <a:p>
            <a:fld id="{98773FC9-13E1-CF46-AC97-127FE5BB846D}" type="datetimeFigureOut">
              <a:rPr lang="en-US" smtClean="0"/>
              <a:t>5/20/2022</a:t>
            </a:fld>
            <a:endParaRPr lang="en-US" dirty="0"/>
          </a:p>
        </p:txBody>
      </p:sp>
      <p:sp>
        <p:nvSpPr>
          <p:cNvPr id="4" name="Footer Placeholder 3">
            <a:extLst>
              <a:ext uri="{FF2B5EF4-FFF2-40B4-BE49-F238E27FC236}">
                <a16:creationId xmlns:a16="http://schemas.microsoft.com/office/drawing/2014/main" id="{714DD2FB-DAF3-9B9B-A74A-067AEFCF1AA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2A352A9-883A-05EC-992A-C59DDCCBE4A7}"/>
              </a:ext>
            </a:extLst>
          </p:cNvPr>
          <p:cNvSpPr>
            <a:spLocks noGrp="1"/>
          </p:cNvSpPr>
          <p:nvPr>
            <p:ph type="sldNum" sz="quarter" idx="12"/>
          </p:nvPr>
        </p:nvSpPr>
        <p:spPr/>
        <p:txBody>
          <a:bodyPr/>
          <a:lstStyle/>
          <a:p>
            <a:fld id="{7B18BD26-0826-D742-9EF1-ABE30214CAD9}" type="slidenum">
              <a:rPr lang="en-US" smtClean="0"/>
              <a:t>‹#›</a:t>
            </a:fld>
            <a:endParaRPr lang="en-US" dirty="0"/>
          </a:p>
        </p:txBody>
      </p:sp>
    </p:spTree>
    <p:extLst>
      <p:ext uri="{BB962C8B-B14F-4D97-AF65-F5344CB8AC3E}">
        <p14:creationId xmlns:p14="http://schemas.microsoft.com/office/powerpoint/2010/main" val="699296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B838B7-51C2-E4AC-726D-46BD3D94C400}"/>
              </a:ext>
            </a:extLst>
          </p:cNvPr>
          <p:cNvSpPr>
            <a:spLocks noGrp="1"/>
          </p:cNvSpPr>
          <p:nvPr>
            <p:ph type="dt" sz="half" idx="10"/>
          </p:nvPr>
        </p:nvSpPr>
        <p:spPr/>
        <p:txBody>
          <a:bodyPr/>
          <a:lstStyle/>
          <a:p>
            <a:fld id="{98773FC9-13E1-CF46-AC97-127FE5BB846D}" type="datetimeFigureOut">
              <a:rPr lang="en-US" smtClean="0"/>
              <a:t>5/20/2022</a:t>
            </a:fld>
            <a:endParaRPr lang="en-US" dirty="0"/>
          </a:p>
        </p:txBody>
      </p:sp>
      <p:sp>
        <p:nvSpPr>
          <p:cNvPr id="3" name="Footer Placeholder 2">
            <a:extLst>
              <a:ext uri="{FF2B5EF4-FFF2-40B4-BE49-F238E27FC236}">
                <a16:creationId xmlns:a16="http://schemas.microsoft.com/office/drawing/2014/main" id="{F1D00103-8521-B9A9-22CB-72F2747112D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66D4259-CECC-E9CF-38E4-E79E742F2FE6}"/>
              </a:ext>
            </a:extLst>
          </p:cNvPr>
          <p:cNvSpPr>
            <a:spLocks noGrp="1"/>
          </p:cNvSpPr>
          <p:nvPr>
            <p:ph type="sldNum" sz="quarter" idx="12"/>
          </p:nvPr>
        </p:nvSpPr>
        <p:spPr/>
        <p:txBody>
          <a:bodyPr/>
          <a:lstStyle/>
          <a:p>
            <a:fld id="{7B18BD26-0826-D742-9EF1-ABE30214CAD9}" type="slidenum">
              <a:rPr lang="en-US" smtClean="0"/>
              <a:t>‹#›</a:t>
            </a:fld>
            <a:endParaRPr lang="en-US" dirty="0"/>
          </a:p>
        </p:txBody>
      </p:sp>
    </p:spTree>
    <p:extLst>
      <p:ext uri="{BB962C8B-B14F-4D97-AF65-F5344CB8AC3E}">
        <p14:creationId xmlns:p14="http://schemas.microsoft.com/office/powerpoint/2010/main" val="147951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6287-2E44-8A7F-B17B-26AA75A952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8D4085-157B-C628-A352-2658C10856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497300-DC36-D2FC-7657-6C3109DF05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74C22C-337F-28B7-4AC2-3C8474D2825C}"/>
              </a:ext>
            </a:extLst>
          </p:cNvPr>
          <p:cNvSpPr>
            <a:spLocks noGrp="1"/>
          </p:cNvSpPr>
          <p:nvPr>
            <p:ph type="dt" sz="half" idx="10"/>
          </p:nvPr>
        </p:nvSpPr>
        <p:spPr/>
        <p:txBody>
          <a:bodyPr/>
          <a:lstStyle/>
          <a:p>
            <a:fld id="{98773FC9-13E1-CF46-AC97-127FE5BB846D}" type="datetimeFigureOut">
              <a:rPr lang="en-US" smtClean="0"/>
              <a:t>5/20/2022</a:t>
            </a:fld>
            <a:endParaRPr lang="en-US" dirty="0"/>
          </a:p>
        </p:txBody>
      </p:sp>
      <p:sp>
        <p:nvSpPr>
          <p:cNvPr id="6" name="Footer Placeholder 5">
            <a:extLst>
              <a:ext uri="{FF2B5EF4-FFF2-40B4-BE49-F238E27FC236}">
                <a16:creationId xmlns:a16="http://schemas.microsoft.com/office/drawing/2014/main" id="{F505DF07-5578-B405-25FA-44551F12CB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6DEC188-FCD5-7DD2-0BDA-88B67104ADC1}"/>
              </a:ext>
            </a:extLst>
          </p:cNvPr>
          <p:cNvSpPr>
            <a:spLocks noGrp="1"/>
          </p:cNvSpPr>
          <p:nvPr>
            <p:ph type="sldNum" sz="quarter" idx="12"/>
          </p:nvPr>
        </p:nvSpPr>
        <p:spPr/>
        <p:txBody>
          <a:bodyPr/>
          <a:lstStyle/>
          <a:p>
            <a:fld id="{7B18BD26-0826-D742-9EF1-ABE30214CAD9}" type="slidenum">
              <a:rPr lang="en-US" smtClean="0"/>
              <a:t>‹#›</a:t>
            </a:fld>
            <a:endParaRPr lang="en-US" dirty="0"/>
          </a:p>
        </p:txBody>
      </p:sp>
    </p:spTree>
    <p:extLst>
      <p:ext uri="{BB962C8B-B14F-4D97-AF65-F5344CB8AC3E}">
        <p14:creationId xmlns:p14="http://schemas.microsoft.com/office/powerpoint/2010/main" val="1938326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01FE7-0AA0-E328-3806-FE728AD6E1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6F9043-61A9-CD9E-AE4B-D24CCF078E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3A395AD-D977-F030-3389-A5EF67CC80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98252-0642-F66D-24AD-0F9B550E74BE}"/>
              </a:ext>
            </a:extLst>
          </p:cNvPr>
          <p:cNvSpPr>
            <a:spLocks noGrp="1"/>
          </p:cNvSpPr>
          <p:nvPr>
            <p:ph type="dt" sz="half" idx="10"/>
          </p:nvPr>
        </p:nvSpPr>
        <p:spPr/>
        <p:txBody>
          <a:bodyPr/>
          <a:lstStyle/>
          <a:p>
            <a:fld id="{98773FC9-13E1-CF46-AC97-127FE5BB846D}" type="datetimeFigureOut">
              <a:rPr lang="en-US" smtClean="0"/>
              <a:t>5/20/2022</a:t>
            </a:fld>
            <a:endParaRPr lang="en-US" dirty="0"/>
          </a:p>
        </p:txBody>
      </p:sp>
      <p:sp>
        <p:nvSpPr>
          <p:cNvPr id="6" name="Footer Placeholder 5">
            <a:extLst>
              <a:ext uri="{FF2B5EF4-FFF2-40B4-BE49-F238E27FC236}">
                <a16:creationId xmlns:a16="http://schemas.microsoft.com/office/drawing/2014/main" id="{69A546DF-4958-8A46-104F-338633578B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389AD6-8B4A-0770-6961-CB4E3B62CCDC}"/>
              </a:ext>
            </a:extLst>
          </p:cNvPr>
          <p:cNvSpPr>
            <a:spLocks noGrp="1"/>
          </p:cNvSpPr>
          <p:nvPr>
            <p:ph type="sldNum" sz="quarter" idx="12"/>
          </p:nvPr>
        </p:nvSpPr>
        <p:spPr/>
        <p:txBody>
          <a:bodyPr/>
          <a:lstStyle/>
          <a:p>
            <a:fld id="{7B18BD26-0826-D742-9EF1-ABE30214CAD9}" type="slidenum">
              <a:rPr lang="en-US" smtClean="0"/>
              <a:t>‹#›</a:t>
            </a:fld>
            <a:endParaRPr lang="en-US" dirty="0"/>
          </a:p>
        </p:txBody>
      </p:sp>
    </p:spTree>
    <p:extLst>
      <p:ext uri="{BB962C8B-B14F-4D97-AF65-F5344CB8AC3E}">
        <p14:creationId xmlns:p14="http://schemas.microsoft.com/office/powerpoint/2010/main" val="1362885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143369-844A-69A5-A975-3E0750A012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217514-C981-388E-61F3-98EBE59B81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14914D-2A3C-7BD6-6E58-51D9B65B66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73FC9-13E1-CF46-AC97-127FE5BB846D}" type="datetimeFigureOut">
              <a:rPr lang="en-US" smtClean="0"/>
              <a:t>5/20/2022</a:t>
            </a:fld>
            <a:endParaRPr lang="en-US" dirty="0"/>
          </a:p>
        </p:txBody>
      </p:sp>
      <p:sp>
        <p:nvSpPr>
          <p:cNvPr id="5" name="Footer Placeholder 4">
            <a:extLst>
              <a:ext uri="{FF2B5EF4-FFF2-40B4-BE49-F238E27FC236}">
                <a16:creationId xmlns:a16="http://schemas.microsoft.com/office/drawing/2014/main" id="{50114096-1D22-83A6-2B8A-07ABD91A3B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251F7A7-6ECD-C4A5-1BE0-A192FB80E4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8BD26-0826-D742-9EF1-ABE30214CAD9}" type="slidenum">
              <a:rPr lang="en-US" smtClean="0"/>
              <a:t>‹#›</a:t>
            </a:fld>
            <a:endParaRPr lang="en-US" dirty="0"/>
          </a:p>
        </p:txBody>
      </p:sp>
    </p:spTree>
    <p:extLst>
      <p:ext uri="{BB962C8B-B14F-4D97-AF65-F5344CB8AC3E}">
        <p14:creationId xmlns:p14="http://schemas.microsoft.com/office/powerpoint/2010/main" val="2843903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cscott@cpsc.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3" name="Rectangle 7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8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27D5A5F-E689-7DE1-FE9E-F418E64B52EE}"/>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en-US" sz="4000" b="1" kern="1200" dirty="0">
                <a:solidFill>
                  <a:srgbClr val="FFFFFF"/>
                </a:solidFill>
                <a:latin typeface="+mj-lt"/>
                <a:ea typeface="+mj-ea"/>
                <a:cs typeface="+mj-cs"/>
              </a:rPr>
              <a:t>Campaign for Disaster Risk Reduction in Indigenous Communities</a:t>
            </a:r>
            <a:endParaRPr lang="en-US" sz="4000" kern="1200" dirty="0">
              <a:solidFill>
                <a:srgbClr val="FFFFFF"/>
              </a:solidFill>
              <a:latin typeface="+mj-lt"/>
              <a:ea typeface="+mj-ea"/>
              <a:cs typeface="+mj-cs"/>
            </a:endParaRPr>
          </a:p>
        </p:txBody>
      </p:sp>
      <p:sp>
        <p:nvSpPr>
          <p:cNvPr id="19458" name="Subtitle 2">
            <a:extLst>
              <a:ext uri="{FF2B5EF4-FFF2-40B4-BE49-F238E27FC236}">
                <a16:creationId xmlns:a16="http://schemas.microsoft.com/office/drawing/2014/main" id="{F323A7F1-47DA-CF09-35D8-955E46F977D0}"/>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algn="l"/>
            <a:r>
              <a:rPr lang="en-US" dirty="0">
                <a:latin typeface="Helvetica" pitchFamily="2" charset="0"/>
              </a:rPr>
              <a:t>In May 2022 the United Nations Office for Disaster Risk Reduction (UNDRR) will convene the 7</a:t>
            </a:r>
            <a:r>
              <a:rPr lang="en-US" baseline="30000" dirty="0">
                <a:latin typeface="Helvetica" pitchFamily="2" charset="0"/>
              </a:rPr>
              <a:t>th</a:t>
            </a:r>
            <a:r>
              <a:rPr lang="en-US" dirty="0">
                <a:latin typeface="Helvetica" pitchFamily="2" charset="0"/>
              </a:rPr>
              <a:t> Session of the Global Platform for Disaster Risk Reduction in Bali, Indonesia.  At that event, the Campaign for Disaster Risk Reduction in Indigenous Communities will be formally introduced.</a:t>
            </a:r>
          </a:p>
          <a:p>
            <a:pPr indent="-228600" algn="l">
              <a:buFont typeface="Arial" panose="020B0604020202020204" pitchFamily="34" charset="0"/>
              <a:buChar char="•"/>
            </a:pPr>
            <a:endParaRPr lang="en-US" dirty="0">
              <a:latin typeface="Helvetica" pitchFamily="2" charset="0"/>
            </a:endParaRPr>
          </a:p>
          <a:p>
            <a:pPr algn="l"/>
            <a:endParaRPr lang="en-US" sz="2000" dirty="0">
              <a:latin typeface="Helvetica" pitchFamily="2" charset="0"/>
            </a:endParaRPr>
          </a:p>
          <a:p>
            <a:pPr algn="l"/>
            <a:endParaRPr lang="en-US" sz="2000" dirty="0">
              <a:latin typeface="Helvetica" pitchFamily="2" charset="0"/>
            </a:endParaRPr>
          </a:p>
          <a:p>
            <a:pPr algn="l"/>
            <a:endParaRPr lang="en-US" sz="2000" dirty="0">
              <a:latin typeface="Helvetica" pitchFamily="2" charset="0"/>
            </a:endParaRPr>
          </a:p>
          <a:p>
            <a:r>
              <a:rPr lang="en-US" sz="2000" dirty="0">
                <a:latin typeface="Helvetica" pitchFamily="2" charset="0"/>
              </a:rPr>
              <a:t>For additional information contact John Scott/CPSC </a:t>
            </a:r>
            <a:r>
              <a:rPr lang="en-US" sz="2000" dirty="0">
                <a:latin typeface="Helvetica" pitchFamily="2" charset="0"/>
                <a:hlinkClick r:id="rId3">
                  <a:extLst>
                    <a:ext uri="{A12FA001-AC4F-418D-AE19-62706E023703}">
                      <ahyp:hlinkClr xmlns:ahyp="http://schemas.microsoft.com/office/drawing/2018/hyperlinkcolor" val="tx"/>
                    </a:ext>
                  </a:extLst>
                </a:hlinkClick>
              </a:rPr>
              <a:t>jcscott@cpsc.com</a:t>
            </a:r>
            <a:r>
              <a:rPr lang="en-US" sz="2000" dirty="0">
                <a:latin typeface="Helvetica" pitchFamily="2" charset="0"/>
              </a:rPr>
              <a:t> -- http://</a:t>
            </a:r>
            <a:r>
              <a:rPr lang="en-US" sz="2000" dirty="0" err="1">
                <a:latin typeface="Helvetica" pitchFamily="2" charset="0"/>
              </a:rPr>
              <a:t>www.cpsc.com</a:t>
            </a:r>
            <a:endParaRPr lang="en-US" sz="2000" dirty="0">
              <a:latin typeface="Helvetica" pitchFamily="2" charset="0"/>
            </a:endParaRPr>
          </a:p>
          <a:p>
            <a:pPr indent="-228600" algn="l">
              <a:spcAft>
                <a:spcPct val="0"/>
              </a:spcAft>
              <a:buFont typeface="Arial" panose="020B0604020202020204" pitchFamily="34" charset="0"/>
              <a:buChar char="•"/>
            </a:pPr>
            <a:endParaRPr lang="en-US" altLang="en-US" dirty="0">
              <a:latin typeface="Helvetica" pitchFamily="2" charset="0"/>
            </a:endParaRPr>
          </a:p>
        </p:txBody>
      </p:sp>
    </p:spTree>
    <p:extLst>
      <p:ext uri="{BB962C8B-B14F-4D97-AF65-F5344CB8AC3E}">
        <p14:creationId xmlns:p14="http://schemas.microsoft.com/office/powerpoint/2010/main" val="136423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3" name="Rectangle 7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8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27D5A5F-E689-7DE1-FE9E-F418E64B52EE}"/>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en-US" sz="4000" b="1" kern="1200" dirty="0">
                <a:solidFill>
                  <a:srgbClr val="FFFFFF"/>
                </a:solidFill>
                <a:latin typeface="+mj-lt"/>
                <a:ea typeface="+mj-ea"/>
                <a:cs typeface="+mj-cs"/>
              </a:rPr>
              <a:t>Overarching Outcomes of Indigenous DRR Campaign</a:t>
            </a:r>
            <a:endParaRPr lang="en-US" sz="4000" kern="1200" dirty="0">
              <a:solidFill>
                <a:srgbClr val="FFFFFF"/>
              </a:solidFill>
              <a:latin typeface="+mj-lt"/>
              <a:ea typeface="+mj-ea"/>
              <a:cs typeface="+mj-cs"/>
            </a:endParaRPr>
          </a:p>
        </p:txBody>
      </p:sp>
      <p:sp>
        <p:nvSpPr>
          <p:cNvPr id="19458" name="Subtitle 2">
            <a:extLst>
              <a:ext uri="{FF2B5EF4-FFF2-40B4-BE49-F238E27FC236}">
                <a16:creationId xmlns:a16="http://schemas.microsoft.com/office/drawing/2014/main" id="{F323A7F1-47DA-CF09-35D8-955E46F977D0}"/>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algn="l"/>
            <a:r>
              <a:rPr lang="en-US" dirty="0">
                <a:latin typeface="Helvetica" pitchFamily="2" charset="0"/>
              </a:rPr>
              <a:t>-- Reduce risk in indigenous communities</a:t>
            </a:r>
            <a:endParaRPr lang="en-US" sz="1000" dirty="0">
              <a:latin typeface="Helvetica" pitchFamily="2" charset="0"/>
            </a:endParaRPr>
          </a:p>
          <a:p>
            <a:pPr algn="l"/>
            <a:endParaRPr lang="en-US" sz="1000" dirty="0">
              <a:latin typeface="Helvetica" pitchFamily="2" charset="0"/>
            </a:endParaRPr>
          </a:p>
          <a:p>
            <a:pPr lvl="0" algn="l"/>
            <a:r>
              <a:rPr lang="en-US" dirty="0">
                <a:latin typeface="Helvetica" pitchFamily="2" charset="0"/>
              </a:rPr>
              <a:t>-- Better understand Indigenous approaches to DRR</a:t>
            </a:r>
            <a:endParaRPr lang="en-US" sz="1000" dirty="0">
              <a:latin typeface="Helvetica" pitchFamily="2" charset="0"/>
            </a:endParaRPr>
          </a:p>
          <a:p>
            <a:pPr lvl="0" algn="l"/>
            <a:endParaRPr lang="en-US" sz="1000" dirty="0">
              <a:latin typeface="Helvetica" pitchFamily="2" charset="0"/>
            </a:endParaRPr>
          </a:p>
          <a:p>
            <a:pPr lvl="0" algn="l"/>
            <a:r>
              <a:rPr lang="en-US" dirty="0">
                <a:latin typeface="Helvetica" pitchFamily="2" charset="0"/>
              </a:rPr>
              <a:t>-- Support opportunities for Indigenous Peoples to engage in local, national, regional and global fora to speak with an indigenous voice about experience and need</a:t>
            </a:r>
            <a:endParaRPr lang="en-US" sz="1000" dirty="0">
              <a:latin typeface="Helvetica" pitchFamily="2" charset="0"/>
            </a:endParaRPr>
          </a:p>
          <a:p>
            <a:pPr lvl="0" algn="l"/>
            <a:endParaRPr lang="en-US" sz="1000" dirty="0">
              <a:latin typeface="Helvetica" pitchFamily="2" charset="0"/>
            </a:endParaRPr>
          </a:p>
          <a:p>
            <a:pPr lvl="0" algn="l"/>
            <a:r>
              <a:rPr lang="en-US" dirty="0">
                <a:latin typeface="Helvetica" pitchFamily="2" charset="0"/>
              </a:rPr>
              <a:t>-- Integrate Indigenous experience in ongoing DRR dialogues (including Sendai Framework)</a:t>
            </a:r>
          </a:p>
        </p:txBody>
      </p:sp>
    </p:spTree>
    <p:extLst>
      <p:ext uri="{BB962C8B-B14F-4D97-AF65-F5344CB8AC3E}">
        <p14:creationId xmlns:p14="http://schemas.microsoft.com/office/powerpoint/2010/main" val="1955565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7" name="Rectangle 13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7" name="Rectangle 14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27D5A5F-E689-7DE1-FE9E-F418E64B52EE}"/>
              </a:ext>
            </a:extLst>
          </p:cNvPr>
          <p:cNvSpPr>
            <a:spLocks noGrp="1"/>
          </p:cNvSpPr>
          <p:nvPr>
            <p:ph type="ctrTitle"/>
          </p:nvPr>
        </p:nvSpPr>
        <p:spPr>
          <a:xfrm>
            <a:off x="466722" y="586855"/>
            <a:ext cx="3201366" cy="3245406"/>
          </a:xfrm>
        </p:spPr>
        <p:txBody>
          <a:bodyPr vert="horz" lIns="91440" tIns="45720" rIns="91440" bIns="45720" rtlCol="0" anchor="b">
            <a:normAutofit fontScale="90000"/>
          </a:bodyPr>
          <a:lstStyle/>
          <a:p>
            <a:pPr algn="r"/>
            <a:br>
              <a:rPr lang="en-US" sz="4000" b="1" kern="1200" dirty="0">
                <a:solidFill>
                  <a:srgbClr val="FFFFFF"/>
                </a:solidFill>
                <a:latin typeface="+mj-lt"/>
                <a:ea typeface="+mj-ea"/>
                <a:cs typeface="+mj-cs"/>
              </a:rPr>
            </a:br>
            <a:r>
              <a:rPr lang="en-US" sz="4400" b="1" kern="1200" dirty="0">
                <a:solidFill>
                  <a:srgbClr val="FFFFFF"/>
                </a:solidFill>
                <a:latin typeface="+mj-lt"/>
                <a:ea typeface="+mj-ea"/>
                <a:cs typeface="+mj-cs"/>
              </a:rPr>
              <a:t>Featured Activities </a:t>
            </a:r>
            <a:br>
              <a:rPr lang="en-US" sz="4400" b="1" kern="1200" dirty="0">
                <a:solidFill>
                  <a:srgbClr val="FFFFFF"/>
                </a:solidFill>
                <a:latin typeface="+mj-lt"/>
                <a:ea typeface="+mj-ea"/>
                <a:cs typeface="+mj-cs"/>
              </a:rPr>
            </a:br>
            <a:r>
              <a:rPr lang="en-US" sz="4400" b="1" kern="1200" dirty="0">
                <a:solidFill>
                  <a:srgbClr val="FFFFFF"/>
                </a:solidFill>
                <a:latin typeface="+mj-lt"/>
                <a:ea typeface="+mj-ea"/>
                <a:cs typeface="+mj-cs"/>
              </a:rPr>
              <a:t>During Indigenous </a:t>
            </a:r>
            <a:br>
              <a:rPr lang="en-US" sz="4400" b="1" kern="1200" dirty="0">
                <a:solidFill>
                  <a:srgbClr val="FFFFFF"/>
                </a:solidFill>
                <a:latin typeface="+mj-lt"/>
                <a:ea typeface="+mj-ea"/>
                <a:cs typeface="+mj-cs"/>
              </a:rPr>
            </a:br>
            <a:r>
              <a:rPr lang="en-US" sz="4400" b="1" kern="1200" dirty="0">
                <a:solidFill>
                  <a:srgbClr val="FFFFFF"/>
                </a:solidFill>
                <a:latin typeface="+mj-lt"/>
                <a:ea typeface="+mj-ea"/>
                <a:cs typeface="+mj-cs"/>
              </a:rPr>
              <a:t>DRR Campaign </a:t>
            </a:r>
            <a:endParaRPr lang="en-US" sz="4400" kern="1200" dirty="0">
              <a:solidFill>
                <a:srgbClr val="FFFFFF"/>
              </a:solidFill>
              <a:latin typeface="+mj-lt"/>
              <a:ea typeface="+mj-ea"/>
              <a:cs typeface="+mj-cs"/>
            </a:endParaRPr>
          </a:p>
        </p:txBody>
      </p:sp>
      <p:sp>
        <p:nvSpPr>
          <p:cNvPr id="19458" name="Subtitle 2">
            <a:extLst>
              <a:ext uri="{FF2B5EF4-FFF2-40B4-BE49-F238E27FC236}">
                <a16:creationId xmlns:a16="http://schemas.microsoft.com/office/drawing/2014/main" id="{F323A7F1-47DA-CF09-35D8-955E46F977D0}"/>
              </a:ext>
            </a:extLst>
          </p:cNvPr>
          <p:cNvSpPr>
            <a:spLocks noGrp="1"/>
          </p:cNvSpPr>
          <p:nvPr>
            <p:ph type="subTitle" idx="1"/>
          </p:nvPr>
        </p:nvSpPr>
        <p:spPr>
          <a:xfrm>
            <a:off x="4810259" y="649480"/>
            <a:ext cx="6555347" cy="5546047"/>
          </a:xfrm>
        </p:spPr>
        <p:txBody>
          <a:bodyPr vert="horz" lIns="91440" tIns="45720" rIns="91440" bIns="45720" rtlCol="0" anchor="ctr">
            <a:noAutofit/>
          </a:bodyPr>
          <a:lstStyle/>
          <a:p>
            <a:pPr lvl="0" algn="l"/>
            <a:r>
              <a:rPr lang="en-US" dirty="0">
                <a:latin typeface="Helvetica" pitchFamily="2" charset="0"/>
              </a:rPr>
              <a:t>-- Identify CBOs, NGOs, IOs and others with programs serving Indigenous communities</a:t>
            </a:r>
            <a:endParaRPr lang="en-US" sz="1000" dirty="0">
              <a:latin typeface="Helvetica" pitchFamily="2" charset="0"/>
            </a:endParaRPr>
          </a:p>
          <a:p>
            <a:pPr lvl="0" indent="-228600" algn="l">
              <a:buFont typeface="Arial" panose="020B0604020202020204" pitchFamily="34" charset="0"/>
              <a:buChar char="•"/>
            </a:pPr>
            <a:endParaRPr lang="en-US" sz="1000" dirty="0">
              <a:latin typeface="Helvetica" pitchFamily="2" charset="0"/>
            </a:endParaRPr>
          </a:p>
          <a:p>
            <a:pPr lvl="0" algn="l"/>
            <a:r>
              <a:rPr lang="en-US" dirty="0">
                <a:latin typeface="Helvetica" pitchFamily="2" charset="0"/>
              </a:rPr>
              <a:t>-- Inventory publications/research (formal &amp; informal/gray literature) produced by and about Indigenous Peoples and DRR with the objective of creating an annotated bibliography that is available full text online and searchable.</a:t>
            </a:r>
            <a:endParaRPr lang="en-US" sz="1000" dirty="0">
              <a:latin typeface="Helvetica" pitchFamily="2" charset="0"/>
            </a:endParaRPr>
          </a:p>
          <a:p>
            <a:pPr lvl="0" indent="-228600" algn="l">
              <a:buFont typeface="Arial" panose="020B0604020202020204" pitchFamily="34" charset="0"/>
              <a:buChar char="•"/>
            </a:pPr>
            <a:endParaRPr lang="en-US" sz="1000" dirty="0">
              <a:latin typeface="Helvetica" pitchFamily="2" charset="0"/>
            </a:endParaRPr>
          </a:p>
          <a:p>
            <a:pPr lvl="0" algn="l"/>
            <a:r>
              <a:rPr lang="en-US" dirty="0">
                <a:latin typeface="Helvetica" pitchFamily="2" charset="0"/>
              </a:rPr>
              <a:t>-- Inventory DRR program initiatives, best-practices, and guidance with the objective of ensuring they may be adapted to be culturally and linguistically relevant to Indigenous Peoples (include indigenous approaches to “build back better”)</a:t>
            </a:r>
          </a:p>
        </p:txBody>
      </p:sp>
    </p:spTree>
    <p:extLst>
      <p:ext uri="{BB962C8B-B14F-4D97-AF65-F5344CB8AC3E}">
        <p14:creationId xmlns:p14="http://schemas.microsoft.com/office/powerpoint/2010/main" val="1457924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7" name="Rectangle 13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7" name="Rectangle 14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27D5A5F-E689-7DE1-FE9E-F418E64B52EE}"/>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en-US" sz="4000" b="1" kern="1200" dirty="0">
                <a:solidFill>
                  <a:srgbClr val="FFFFFF"/>
                </a:solidFill>
                <a:latin typeface="+mj-lt"/>
                <a:ea typeface="+mj-ea"/>
                <a:cs typeface="+mj-cs"/>
              </a:rPr>
              <a:t>Featured Activities During Indigenous DRR Campaign</a:t>
            </a:r>
            <a:br>
              <a:rPr lang="en-US" sz="4000" b="1" kern="1200" dirty="0">
                <a:solidFill>
                  <a:srgbClr val="FFFFFF"/>
                </a:solidFill>
                <a:latin typeface="+mj-lt"/>
                <a:ea typeface="+mj-ea"/>
                <a:cs typeface="+mj-cs"/>
              </a:rPr>
            </a:br>
            <a:r>
              <a:rPr lang="en-US" sz="2400" b="1" kern="1200" dirty="0">
                <a:solidFill>
                  <a:srgbClr val="FFFFFF"/>
                </a:solidFill>
                <a:latin typeface="+mj-lt"/>
                <a:ea typeface="+mj-ea"/>
                <a:cs typeface="+mj-cs"/>
              </a:rPr>
              <a:t>(continued)</a:t>
            </a:r>
            <a:endParaRPr lang="en-US" sz="2400" kern="1200" dirty="0">
              <a:solidFill>
                <a:srgbClr val="FFFFFF"/>
              </a:solidFill>
              <a:latin typeface="+mj-lt"/>
              <a:ea typeface="+mj-ea"/>
              <a:cs typeface="+mj-cs"/>
            </a:endParaRPr>
          </a:p>
        </p:txBody>
      </p:sp>
      <p:sp>
        <p:nvSpPr>
          <p:cNvPr id="19458" name="Subtitle 2">
            <a:extLst>
              <a:ext uri="{FF2B5EF4-FFF2-40B4-BE49-F238E27FC236}">
                <a16:creationId xmlns:a16="http://schemas.microsoft.com/office/drawing/2014/main" id="{F323A7F1-47DA-CF09-35D8-955E46F977D0}"/>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lvl="0" algn="l"/>
            <a:r>
              <a:rPr lang="en-US" dirty="0">
                <a:latin typeface="Helvetica" pitchFamily="2" charset="0"/>
              </a:rPr>
              <a:t>-- Encourage creation of regional indigenous networking that would give voice to indigenous advocates for DRR/DRM (e.g., Indigenous Youth Network </a:t>
            </a:r>
            <a:r>
              <a:rPr lang="en-US">
                <a:latin typeface="Helvetica" pitchFamily="2" charset="0"/>
              </a:rPr>
              <a:t>for DRR).</a:t>
            </a:r>
            <a:endParaRPr lang="en-US" sz="1000" dirty="0">
              <a:latin typeface="Helvetica" pitchFamily="2" charset="0"/>
            </a:endParaRPr>
          </a:p>
          <a:p>
            <a:pPr lvl="0" algn="l"/>
            <a:endParaRPr lang="en-US" sz="1000" dirty="0">
              <a:latin typeface="Helvetica" pitchFamily="2" charset="0"/>
            </a:endParaRPr>
          </a:p>
          <a:p>
            <a:pPr lvl="0" algn="l"/>
            <a:r>
              <a:rPr lang="en-US" dirty="0">
                <a:latin typeface="Helvetica" pitchFamily="2" charset="0"/>
              </a:rPr>
              <a:t>-- Inventory opportunities for participation on working groups/expert groups in all sectors that have/should have DRR-related initiatives relevant to Indigenous Peoples, with the objective of filling vacancies and ensuring ongoing participation by indigenous individuals having required skills and/or experience.</a:t>
            </a:r>
          </a:p>
        </p:txBody>
      </p:sp>
    </p:spTree>
    <p:extLst>
      <p:ext uri="{BB962C8B-B14F-4D97-AF65-F5344CB8AC3E}">
        <p14:creationId xmlns:p14="http://schemas.microsoft.com/office/powerpoint/2010/main" val="2023271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7" name="Rectangle 13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7" name="Rectangle 14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27D5A5F-E689-7DE1-FE9E-F418E64B52EE}"/>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en-US" sz="4000" b="1" kern="1200" dirty="0">
                <a:solidFill>
                  <a:srgbClr val="FFFFFF"/>
                </a:solidFill>
                <a:latin typeface="+mj-lt"/>
                <a:ea typeface="+mj-ea"/>
                <a:cs typeface="+mj-cs"/>
              </a:rPr>
              <a:t>Featured Activities During Indigenous DRR Campaign</a:t>
            </a:r>
            <a:br>
              <a:rPr lang="en-US" sz="4000" b="1" kern="1200" dirty="0">
                <a:solidFill>
                  <a:srgbClr val="FFFFFF"/>
                </a:solidFill>
                <a:latin typeface="+mj-lt"/>
                <a:ea typeface="+mj-ea"/>
                <a:cs typeface="+mj-cs"/>
              </a:rPr>
            </a:br>
            <a:r>
              <a:rPr lang="en-US" sz="2400" b="1" kern="1200" dirty="0">
                <a:solidFill>
                  <a:srgbClr val="FFFFFF"/>
                </a:solidFill>
                <a:latin typeface="+mj-lt"/>
                <a:ea typeface="+mj-ea"/>
                <a:cs typeface="+mj-cs"/>
              </a:rPr>
              <a:t>(continued)</a:t>
            </a:r>
            <a:endParaRPr lang="en-US" sz="2400" kern="1200" dirty="0">
              <a:solidFill>
                <a:srgbClr val="FFFFFF"/>
              </a:solidFill>
              <a:latin typeface="+mj-lt"/>
              <a:ea typeface="+mj-ea"/>
              <a:cs typeface="+mj-cs"/>
            </a:endParaRPr>
          </a:p>
        </p:txBody>
      </p:sp>
      <p:sp>
        <p:nvSpPr>
          <p:cNvPr id="19458" name="Subtitle 2">
            <a:extLst>
              <a:ext uri="{FF2B5EF4-FFF2-40B4-BE49-F238E27FC236}">
                <a16:creationId xmlns:a16="http://schemas.microsoft.com/office/drawing/2014/main" id="{F323A7F1-47DA-CF09-35D8-955E46F977D0}"/>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algn="l"/>
            <a:r>
              <a:rPr lang="en-US" dirty="0">
                <a:latin typeface="Helvetica" pitchFamily="2" charset="0"/>
              </a:rPr>
              <a:t>-- Advocate for “a seat at the table” and for the inclusion of indigenous perspectives in national disaster risk reduction planning – “Nothing about us without us!”</a:t>
            </a:r>
            <a:endParaRPr lang="en-US" sz="1000" dirty="0">
              <a:latin typeface="Helvetica" pitchFamily="2" charset="0"/>
            </a:endParaRPr>
          </a:p>
          <a:p>
            <a:pPr lvl="0" algn="l"/>
            <a:endParaRPr lang="en-US" sz="1000" dirty="0">
              <a:latin typeface="Helvetica" pitchFamily="2" charset="0"/>
            </a:endParaRPr>
          </a:p>
          <a:p>
            <a:pPr lvl="0" algn="l"/>
            <a:r>
              <a:rPr lang="en-US" dirty="0">
                <a:latin typeface="Helvetica" pitchFamily="2" charset="0"/>
              </a:rPr>
              <a:t>-- Encourage ancillary activities such as challenging indigenous visual artists and writers to create works that depict representations of indigenous perspectives of Risk and Vulnerability for showings at regional forums and, ultimately, for publication and perhaps traveling display, at the culmination of the Campaign.</a:t>
            </a:r>
          </a:p>
        </p:txBody>
      </p:sp>
    </p:spTree>
    <p:extLst>
      <p:ext uri="{BB962C8B-B14F-4D97-AF65-F5344CB8AC3E}">
        <p14:creationId xmlns:p14="http://schemas.microsoft.com/office/powerpoint/2010/main" val="2733275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3114</TotalTime>
  <Words>507</Words>
  <Application>Microsoft Office PowerPoint</Application>
  <PresentationFormat>Widescreen</PresentationFormat>
  <Paragraphs>36</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vt:lpstr>
      <vt:lpstr>Office Theme</vt:lpstr>
      <vt:lpstr>Campaign for Disaster Risk Reduction in Indigenous Communities</vt:lpstr>
      <vt:lpstr>Overarching Outcomes of Indigenous DRR Campaign</vt:lpstr>
      <vt:lpstr> Featured Activities  During Indigenous  DRR Campaign </vt:lpstr>
      <vt:lpstr>Featured Activities During Indigenous DRR Campaign (continued)</vt:lpstr>
      <vt:lpstr>Featured Activities During Indigenous DRR Campaign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Nations Office for Disaster Risk Reduction (UNDRR)</dc:title>
  <dc:creator>John Scott</dc:creator>
  <cp:lastModifiedBy>Giorgia Sacco</cp:lastModifiedBy>
  <cp:revision>10</cp:revision>
  <dcterms:created xsi:type="dcterms:W3CDTF">2022-05-09T21:19:43Z</dcterms:created>
  <dcterms:modified xsi:type="dcterms:W3CDTF">2022-05-20T15:41:28Z</dcterms:modified>
</cp:coreProperties>
</file>